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8"/>
  </p:notes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281" r:id="rId65"/>
    <p:sldId id="282" r:id="rId66"/>
    <p:sldId id="283" r:id="rId67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Montserrat Light" charset="1" panose="00000400000000000000"/>
      <p:regular r:id="rId12"/>
    </p:embeddedFont>
    <p:embeddedFont>
      <p:font typeface="Montserrat Light Bold" charset="1" panose="00000800000000000000"/>
      <p:regular r:id="rId13"/>
    </p:embeddedFont>
    <p:embeddedFont>
      <p:font typeface="Montserrat Light Italics" charset="1" panose="00000400000000000000"/>
      <p:regular r:id="rId14"/>
    </p:embeddedFont>
    <p:embeddedFont>
      <p:font typeface="Montserrat Light Bold Italics" charset="1" panose="00000800000000000000"/>
      <p:regular r:id="rId15"/>
    </p:embeddedFont>
    <p:embeddedFont>
      <p:font typeface="DM Sans" charset="1" panose="00000000000000000000"/>
      <p:regular r:id="rId16"/>
    </p:embeddedFont>
    <p:embeddedFont>
      <p:font typeface="DM Sans Bold" charset="1" panose="00000000000000000000"/>
      <p:regular r:id="rId17"/>
    </p:embeddedFont>
    <p:embeddedFont>
      <p:font typeface="DM Sans Italics" charset="1" panose="00000000000000000000"/>
      <p:regular r:id="rId18"/>
    </p:embeddedFont>
    <p:embeddedFont>
      <p:font typeface="DM Sans Bold Italics" charset="1" panose="00000000000000000000"/>
      <p:regular r:id="rId19"/>
    </p:embeddedFont>
    <p:embeddedFont>
      <p:font typeface="Open Sans Extra Bold" charset="1" panose="020B0906030804020204"/>
      <p:regular r:id="rId20"/>
    </p:embeddedFont>
    <p:embeddedFont>
      <p:font typeface="Open Sans Extra Bold Italics" charset="1" panose="020B0906030804020204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Canva Sans Medium" charset="1" panose="020B0603030501040103"/>
      <p:regular r:id="rId26"/>
    </p:embeddedFont>
    <p:embeddedFont>
      <p:font typeface="Canva Sans Medium Italics" charset="1" panose="020B0603030501040103"/>
      <p:regular r:id="rId27"/>
    </p:embeddedFont>
    <p:embeddedFont>
      <p:font typeface="Open Sauce" charset="1" panose="00000500000000000000"/>
      <p:regular r:id="rId28"/>
    </p:embeddedFont>
    <p:embeddedFont>
      <p:font typeface="Open Sauce Bold" charset="1" panose="00000800000000000000"/>
      <p:regular r:id="rId29"/>
    </p:embeddedFont>
    <p:embeddedFont>
      <p:font typeface="Open Sauce Italics" charset="1" panose="00000500000000000000"/>
      <p:regular r:id="rId30"/>
    </p:embeddedFont>
    <p:embeddedFont>
      <p:font typeface="Open Sauce Bold Italics" charset="1" panose="00000800000000000000"/>
      <p:regular r:id="rId31"/>
    </p:embeddedFont>
    <p:embeddedFont>
      <p:font typeface="Open Sauce Light" charset="1" panose="00000400000000000000"/>
      <p:regular r:id="rId32"/>
    </p:embeddedFont>
    <p:embeddedFont>
      <p:font typeface="Open Sauce Light Italics" charset="1" panose="00000400000000000000"/>
      <p:regular r:id="rId33"/>
    </p:embeddedFont>
    <p:embeddedFont>
      <p:font typeface="Open Sauce Medium" charset="1" panose="00000600000000000000"/>
      <p:regular r:id="rId34"/>
    </p:embeddedFont>
    <p:embeddedFont>
      <p:font typeface="Open Sauce Medium Italics" charset="1" panose="00000600000000000000"/>
      <p:regular r:id="rId35"/>
    </p:embeddedFont>
    <p:embeddedFont>
      <p:font typeface="Open Sauce Semi-Bold" charset="1" panose="00000700000000000000"/>
      <p:regular r:id="rId36"/>
    </p:embeddedFont>
    <p:embeddedFont>
      <p:font typeface="Open Sauce Semi-Bold Italics" charset="1" panose="00000700000000000000"/>
      <p:regular r:id="rId37"/>
    </p:embeddedFont>
    <p:embeddedFont>
      <p:font typeface="Open Sauce Heavy" charset="1" panose="00000A00000000000000"/>
      <p:regular r:id="rId38"/>
    </p:embeddedFont>
    <p:embeddedFont>
      <p:font typeface="Open Sauce Heavy Italics" charset="1" panose="00000A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53" Target="slides/slide14.xml" Type="http://schemas.openxmlformats.org/officeDocument/2006/relationships/slide"/><Relationship Id="rId54" Target="slides/slide15.xml" Type="http://schemas.openxmlformats.org/officeDocument/2006/relationships/slide"/><Relationship Id="rId55" Target="slides/slide16.xml" Type="http://schemas.openxmlformats.org/officeDocument/2006/relationships/slide"/><Relationship Id="rId56" Target="slides/slide17.xml" Type="http://schemas.openxmlformats.org/officeDocument/2006/relationships/slide"/><Relationship Id="rId57" Target="slides/slide18.xml" Type="http://schemas.openxmlformats.org/officeDocument/2006/relationships/slide"/><Relationship Id="rId58" Target="slides/slide19.xml" Type="http://schemas.openxmlformats.org/officeDocument/2006/relationships/slide"/><Relationship Id="rId59" Target="slides/slide20.xml" Type="http://schemas.openxmlformats.org/officeDocument/2006/relationships/slide"/><Relationship Id="rId6" Target="fonts/font6.fntdata" Type="http://schemas.openxmlformats.org/officeDocument/2006/relationships/font"/><Relationship Id="rId60" Target="slides/slide21.xml" Type="http://schemas.openxmlformats.org/officeDocument/2006/relationships/slide"/><Relationship Id="rId61" Target="slides/slide22.xml" Type="http://schemas.openxmlformats.org/officeDocument/2006/relationships/slide"/><Relationship Id="rId62" Target="slides/slide23.xml" Type="http://schemas.openxmlformats.org/officeDocument/2006/relationships/slide"/><Relationship Id="rId63" Target="slides/slide24.xml" Type="http://schemas.openxmlformats.org/officeDocument/2006/relationships/slide"/><Relationship Id="rId64" Target="slides/slide25.xml" Type="http://schemas.openxmlformats.org/officeDocument/2006/relationships/slide"/><Relationship Id="rId65" Target="slides/slide26.xml" Type="http://schemas.openxmlformats.org/officeDocument/2006/relationships/slide"/><Relationship Id="rId66" Target="slides/slide27.xml" Type="http://schemas.openxmlformats.org/officeDocument/2006/relationships/slide"/><Relationship Id="rId67" Target="slides/slide28.xml" Type="http://schemas.openxmlformats.org/officeDocument/2006/relationships/slide"/><Relationship Id="rId68" Target="notesMasters/notesMaster1.xml" Type="http://schemas.openxmlformats.org/officeDocument/2006/relationships/notesMaster"/><Relationship Id="rId69" Target="theme/theme2.xml" Type="http://schemas.openxmlformats.org/officeDocument/2006/relationships/theme"/><Relationship Id="rId7" Target="fonts/font7.fntdata" Type="http://schemas.openxmlformats.org/officeDocument/2006/relationships/font"/><Relationship Id="rId70" Target="notesSlides/notesSlide1.xml" Type="http://schemas.openxmlformats.org/officeDocument/2006/relationships/notesSlide"/><Relationship Id="rId71" Target="notesSlides/notesSlide2.xml" Type="http://schemas.openxmlformats.org/officeDocument/2006/relationships/notesSlide"/><Relationship Id="rId72" Target="notesSlides/notesSlide3.xml" Type="http://schemas.openxmlformats.org/officeDocument/2006/relationships/notesSlide"/><Relationship Id="rId73" Target="notesSlides/notesSlide4.xml" Type="http://schemas.openxmlformats.org/officeDocument/2006/relationships/notesSlide"/><Relationship Id="rId74" Target="notesSlides/notesSlide5.xml" Type="http://schemas.openxmlformats.org/officeDocument/2006/relationships/notesSlide"/><Relationship Id="rId75" Target="notesSlides/notesSlide6.xml" Type="http://schemas.openxmlformats.org/officeDocument/2006/relationships/notesSlide"/><Relationship Id="rId76" Target="notesSlides/notesSlide7.xml" Type="http://schemas.openxmlformats.org/officeDocument/2006/relationships/notesSlide"/><Relationship Id="rId77" Target="notesSlides/notesSlide8.xml" Type="http://schemas.openxmlformats.org/officeDocument/2006/relationships/notesSlide"/><Relationship Id="rId78" Target="notesSlides/notesSlide9.xml" Type="http://schemas.openxmlformats.org/officeDocument/2006/relationships/notes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EXTRACTING</a:t>
            </a:r>
          </a:p>
          <a:p>
            <a:r>
              <a:rPr lang="en-US"/>
              <a:t/>
            </a:r>
          </a:p>
          <a:p>
            <a:r>
              <a:rPr lang="en-US"/>
              <a:t>CLEANING</a:t>
            </a:r>
          </a:p>
          <a:p>
            <a:r>
              <a:rPr lang="en-US"/>
              <a:t/>
            </a:r>
          </a:p>
          <a:p>
            <a:r>
              <a:rPr lang="en-US"/>
              <a:t>--Some Value types needed to be converted. </a:t>
            </a:r>
          </a:p>
          <a:p>
            <a:r>
              <a:rPr lang="en-US"/>
              <a:t/>
            </a:r>
          </a:p>
          <a:p>
            <a:r>
              <a:rPr lang="en-US"/>
              <a:t>--Null Values, 0 Values had to be analysed so that it represented the correct meaning.</a:t>
            </a:r>
          </a:p>
          <a:p>
            <a:r>
              <a:rPr lang="en-US"/>
              <a:t/>
            </a:r>
          </a:p>
          <a:p>
            <a:r>
              <a:rPr lang="en-US"/>
              <a:t>ANALYSING</a:t>
            </a:r>
          </a:p>
          <a:p>
            <a:r>
              <a:rPr lang="en-US"/>
              <a:t/>
            </a:r>
          </a:p>
          <a:p>
            <a:r>
              <a:rPr lang="en-US"/>
              <a:t>--Like Matplotlib, Seaborn, scipy,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Left - 22% - 130</a:t>
            </a:r>
          </a:p>
          <a:p>
            <a:r>
              <a:rPr lang="en-US"/>
              <a:t/>
            </a:r>
          </a:p>
          <a:p>
            <a:r>
              <a:rPr lang="en-US"/>
              <a:t>Right - 78% - 460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Pair plot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Correlation metrix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Winning - 4.3</a:t>
            </a:r>
          </a:p>
          <a:p>
            <a:r>
              <a:rPr lang="en-US"/>
              <a:t>Loosing - 4.12</a:t>
            </a:r>
          </a:p>
          <a:p>
            <a:r>
              <a:rPr lang="en-US"/>
              <a:t/>
            </a:r>
          </a:p>
          <a:p>
            <a:r>
              <a:rPr lang="en-US"/>
              <a:t>T Statistic - 1.44</a:t>
            </a:r>
          </a:p>
          <a:p>
            <a:r>
              <a:rPr lang="en-US"/>
              <a:t>P Value - 0.15 ( Not Significant)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Avg - 0.19</a:t>
            </a:r>
          </a:p>
          <a:p>
            <a:r>
              <a:rPr lang="en-US"/>
              <a:t/>
            </a:r>
          </a:p>
          <a:p>
            <a:r>
              <a:rPr lang="en-US"/>
              <a:t>So with a 95% CI</a:t>
            </a:r>
          </a:p>
          <a:p>
            <a:r>
              <a:rPr lang="en-US"/>
              <a:t>-0.04  to 0.43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T-test</a:t>
            </a:r>
          </a:p>
          <a:p>
            <a:r>
              <a:rPr lang="en-US"/>
              <a:t/>
            </a:r>
          </a:p>
          <a:p>
            <a:r>
              <a:rPr lang="en-US"/>
              <a:t>Contingency table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couldn't disprove the null hypothesis.</a:t>
            </a:r>
          </a:p>
          <a:p>
            <a:r>
              <a:rPr lang="en-US"/>
              <a:t/>
            </a:r>
          </a:p>
          <a:p>
            <a:r>
              <a:rPr lang="en-US"/>
              <a:t>XX - The number of left-footed players does not impact the outcome of the match!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 - 0.003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2" Target="../media/image1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7.pn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62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63.png" Type="http://schemas.openxmlformats.org/officeDocument/2006/relationships/image"/><Relationship Id="rId8" Target="../media/image64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65.jpe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6.png" Type="http://schemas.openxmlformats.org/officeDocument/2006/relationships/image"/><Relationship Id="rId6" Target="../media/image67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69.jpeg" Type="http://schemas.openxmlformats.org/officeDocument/2006/relationships/image"/><Relationship Id="rId6" Target="../media/VAF0kqNItpw.mp4" Type="http://schemas.openxmlformats.org/officeDocument/2006/relationships/video"/><Relationship Id="rId7" Target="../media/VAF0kqNItpw.mp4" Type="http://schemas.microsoft.com/office/2007/relationships/media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949944"/>
            <a:ext cx="18288000" cy="12177164"/>
          </a:xfrm>
          <a:custGeom>
            <a:avLst/>
            <a:gdLst/>
            <a:ahLst/>
            <a:cxnLst/>
            <a:rect r="r" b="b" t="t" l="l"/>
            <a:pathLst>
              <a:path h="12177164" w="18288000">
                <a:moveTo>
                  <a:pt x="0" y="0"/>
                </a:moveTo>
                <a:lnTo>
                  <a:pt x="18288000" y="0"/>
                </a:lnTo>
                <a:lnTo>
                  <a:pt x="18288000" y="12177164"/>
                </a:lnTo>
                <a:lnTo>
                  <a:pt x="0" y="12177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236347" y="1591358"/>
            <a:ext cx="9815307" cy="7094562"/>
            <a:chOff x="0" y="0"/>
            <a:chExt cx="1895495" cy="13700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95495" cy="1370075"/>
            </a:xfrm>
            <a:custGeom>
              <a:avLst/>
              <a:gdLst/>
              <a:ahLst/>
              <a:cxnLst/>
              <a:rect r="r" b="b" t="t" l="l"/>
              <a:pathLst>
                <a:path h="1370075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1370075"/>
                  </a:lnTo>
                  <a:lnTo>
                    <a:pt x="0" y="1370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895495" cy="1389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36347" y="2281334"/>
            <a:ext cx="9815307" cy="635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89"/>
              </a:lnSpc>
            </a:pPr>
            <a:r>
              <a:rPr lang="en-US" sz="12238" spc="1199">
                <a:solidFill>
                  <a:srgbClr val="000000"/>
                </a:solidFill>
                <a:latin typeface="Oswald Bold"/>
              </a:rPr>
              <a:t>ANALYSIS OF FOOTBALL MATCHES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36347" y="1560797"/>
            <a:ext cx="9815307" cy="93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5563" spc="545">
                <a:solidFill>
                  <a:srgbClr val="231F20"/>
                </a:solidFill>
                <a:latin typeface="Oswald Bold"/>
              </a:rPr>
              <a:t>DATA SCIENCE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86886" y="10022841"/>
            <a:ext cx="10101114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737373"/>
                </a:solidFill>
                <a:latin typeface="Canva Sans"/>
              </a:rPr>
              <a:t>Lionel Messi scores a free-kick against Liverpool in 2019. Photo by Michael Regan. Source: Getty Images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3402844" y="82947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818547" y="0"/>
            <a:ext cx="10650906" cy="10287000"/>
          </a:xfrm>
          <a:custGeom>
            <a:avLst/>
            <a:gdLst/>
            <a:ahLst/>
            <a:cxnLst/>
            <a:rect r="r" b="b" t="t" l="l"/>
            <a:pathLst>
              <a:path h="10287000" w="10650906">
                <a:moveTo>
                  <a:pt x="0" y="0"/>
                </a:moveTo>
                <a:lnTo>
                  <a:pt x="10650906" y="0"/>
                </a:lnTo>
                <a:lnTo>
                  <a:pt x="106509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38484" y="0"/>
            <a:ext cx="9211032" cy="10287000"/>
          </a:xfrm>
          <a:custGeom>
            <a:avLst/>
            <a:gdLst/>
            <a:ahLst/>
            <a:cxnLst/>
            <a:rect r="r" b="b" t="t" l="l"/>
            <a:pathLst>
              <a:path h="10287000" w="9211032">
                <a:moveTo>
                  <a:pt x="0" y="0"/>
                </a:moveTo>
                <a:lnTo>
                  <a:pt x="9211032" y="0"/>
                </a:lnTo>
                <a:lnTo>
                  <a:pt x="92110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62250" y="738188"/>
            <a:ext cx="12763500" cy="8810625"/>
          </a:xfrm>
          <a:custGeom>
            <a:avLst/>
            <a:gdLst/>
            <a:ahLst/>
            <a:cxnLst/>
            <a:rect r="r" b="b" t="t" l="l"/>
            <a:pathLst>
              <a:path h="8810625" w="12763500">
                <a:moveTo>
                  <a:pt x="0" y="0"/>
                </a:moveTo>
                <a:lnTo>
                  <a:pt x="12763500" y="0"/>
                </a:lnTo>
                <a:lnTo>
                  <a:pt x="12763500" y="8810624"/>
                </a:lnTo>
                <a:lnTo>
                  <a:pt x="0" y="8810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Average number of left footers in winning vs loosing team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76500" y="788923"/>
            <a:ext cx="13335000" cy="8709154"/>
          </a:xfrm>
          <a:custGeom>
            <a:avLst/>
            <a:gdLst/>
            <a:ahLst/>
            <a:cxnLst/>
            <a:rect r="r" b="b" t="t" l="l"/>
            <a:pathLst>
              <a:path h="8709154" w="13335000">
                <a:moveTo>
                  <a:pt x="0" y="0"/>
                </a:moveTo>
                <a:lnTo>
                  <a:pt x="13335000" y="0"/>
                </a:lnTo>
                <a:lnTo>
                  <a:pt x="13335000" y="8709154"/>
                </a:lnTo>
                <a:lnTo>
                  <a:pt x="0" y="8709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Distribution between left-footed players and winning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877040" y="642742"/>
          <a:ext cx="12533921" cy="8615558"/>
        </p:xfrm>
        <a:graphic>
          <a:graphicData uri="http://schemas.openxmlformats.org/drawingml/2006/table">
            <a:tbl>
              <a:tblPr/>
              <a:tblGrid>
                <a:gridCol w="4177974"/>
                <a:gridCol w="4177974"/>
                <a:gridCol w="4177974"/>
              </a:tblGrid>
              <a:tr h="11242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 Bold"/>
                        </a:rPr>
                        <a:t>No of Left Footers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 Bold"/>
                        </a:rPr>
                        <a:t>Wins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 Bold"/>
                        </a:rPr>
                        <a:t>Winning Probability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8323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0.375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28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0.358974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53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0.355705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65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0.338542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55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0.335366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44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0.435644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22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0.478261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23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Table: Winning probability with number of left foot players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52970" y="738188"/>
            <a:ext cx="10382059" cy="8810625"/>
          </a:xfrm>
          <a:custGeom>
            <a:avLst/>
            <a:gdLst/>
            <a:ahLst/>
            <a:cxnLst/>
            <a:rect r="r" b="b" t="t" l="l"/>
            <a:pathLst>
              <a:path h="8810625" w="10382059">
                <a:moveTo>
                  <a:pt x="0" y="0"/>
                </a:moveTo>
                <a:lnTo>
                  <a:pt x="10382060" y="0"/>
                </a:lnTo>
                <a:lnTo>
                  <a:pt x="10382060" y="8810624"/>
                </a:lnTo>
                <a:lnTo>
                  <a:pt x="0" y="8810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52970" y="607031"/>
            <a:ext cx="10231978" cy="8941781"/>
          </a:xfrm>
          <a:custGeom>
            <a:avLst/>
            <a:gdLst/>
            <a:ahLst/>
            <a:cxnLst/>
            <a:rect r="r" b="b" t="t" l="l"/>
            <a:pathLst>
              <a:path h="8941781" w="10231978">
                <a:moveTo>
                  <a:pt x="0" y="0"/>
                </a:moveTo>
                <a:lnTo>
                  <a:pt x="10231979" y="0"/>
                </a:lnTo>
                <a:lnTo>
                  <a:pt x="10231979" y="8941782"/>
                </a:lnTo>
                <a:lnTo>
                  <a:pt x="0" y="89417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70990" y="9630719"/>
            <a:ext cx="974602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Scatter plot of winning proberbility with number of left-footed players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629025" y="3296047"/>
          <a:ext cx="11029950" cy="3694906"/>
        </p:xfrm>
        <a:graphic>
          <a:graphicData uri="http://schemas.openxmlformats.org/drawingml/2006/table">
            <a:tbl>
              <a:tblPr/>
              <a:tblGrid>
                <a:gridCol w="3676650"/>
                <a:gridCol w="3676650"/>
                <a:gridCol w="3676650"/>
              </a:tblGrid>
              <a:tr h="12316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Bold"/>
                        </a:rPr>
                        <a:t>Winning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Bold"/>
                        </a:rPr>
                        <a:t>Loosing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6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Bold"/>
                        </a:rPr>
                        <a:t>Left footers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</a:rPr>
                        <a:t>1201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</a:rPr>
                        <a:t>1149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6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Bold"/>
                        </a:rPr>
                        <a:t>right footers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</a:rPr>
                        <a:t>3807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</a:rPr>
                        <a:t>3847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2779911" y="9584362"/>
            <a:ext cx="1272817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Table: Contingency table, left &amp; right footed players played matchup in winning and losing teams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29025" y="7870439"/>
            <a:ext cx="1102995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t- statistic score: 1.28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p-value: 0.20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3402844" y="82947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953000" y="697252"/>
            <a:ext cx="8382000" cy="8892495"/>
          </a:xfrm>
          <a:custGeom>
            <a:avLst/>
            <a:gdLst/>
            <a:ahLst/>
            <a:cxnLst/>
            <a:rect r="r" b="b" t="t" l="l"/>
            <a:pathLst>
              <a:path h="8892495" w="8382000">
                <a:moveTo>
                  <a:pt x="0" y="0"/>
                </a:moveTo>
                <a:lnTo>
                  <a:pt x="8382000" y="0"/>
                </a:lnTo>
                <a:lnTo>
                  <a:pt x="8382000" y="8892496"/>
                </a:lnTo>
                <a:lnTo>
                  <a:pt x="0" y="8892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Distribution of left-footed players across winning and loosing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5888" y="1176338"/>
            <a:ext cx="17516223" cy="7934325"/>
            <a:chOff x="0" y="0"/>
            <a:chExt cx="23354965" cy="10579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15346"/>
              <a:ext cx="11938000" cy="10350500"/>
            </a:xfrm>
            <a:custGeom>
              <a:avLst/>
              <a:gdLst/>
              <a:ahLst/>
              <a:cxnLst/>
              <a:rect r="r" b="b" t="t" l="l"/>
              <a:pathLst>
                <a:path h="10350500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10350500"/>
                  </a:lnTo>
                  <a:lnTo>
                    <a:pt x="0" y="1035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221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305965" y="0"/>
              <a:ext cx="11049000" cy="10579100"/>
            </a:xfrm>
            <a:custGeom>
              <a:avLst/>
              <a:gdLst/>
              <a:ahLst/>
              <a:cxnLst/>
              <a:rect r="r" b="b" t="t" l="l"/>
              <a:pathLst>
                <a:path h="105791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0579100"/>
                  </a:lnTo>
                  <a:lnTo>
                    <a:pt x="0" y="10579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7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3634" y="659687"/>
            <a:ext cx="17560732" cy="8967625"/>
            <a:chOff x="0" y="0"/>
            <a:chExt cx="23414309" cy="119568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426071"/>
              <a:ext cx="11938000" cy="10354824"/>
            </a:xfrm>
            <a:custGeom>
              <a:avLst/>
              <a:gdLst/>
              <a:ahLst/>
              <a:cxnLst/>
              <a:rect r="r" b="b" t="t" l="l"/>
              <a:pathLst>
                <a:path h="10354824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10354824"/>
                  </a:lnTo>
                  <a:lnTo>
                    <a:pt x="0" y="10354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365309" y="0"/>
              <a:ext cx="11049000" cy="11956834"/>
            </a:xfrm>
            <a:custGeom>
              <a:avLst/>
              <a:gdLst/>
              <a:ahLst/>
              <a:cxnLst/>
              <a:rect r="r" b="b" t="t" l="l"/>
              <a:pathLst>
                <a:path h="11956834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1956834"/>
                  </a:lnTo>
                  <a:lnTo>
                    <a:pt x="0" y="11956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2901697"/>
            <a:ext cx="1400485" cy="6493178"/>
            <a:chOff x="0" y="0"/>
            <a:chExt cx="368852" cy="17101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710137"/>
            </a:xfrm>
            <a:custGeom>
              <a:avLst/>
              <a:gdLst/>
              <a:ahLst/>
              <a:cxnLst/>
              <a:rect r="r" b="b" t="t" l="l"/>
              <a:pathLst>
                <a:path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1353" y="322518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353" y="40223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49034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1353" y="570058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50954" y="649295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50954" y="732392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50954" y="817421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7430" y="333313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MOTIVATION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7430" y="41273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OUR RESEARCH QUESTION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504744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ABOUT THE DATA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07430" y="5841663"/>
            <a:ext cx="96199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VISUALIZATION, INTERPRETATION &amp; SIGNIFICANCE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07430" y="743488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ASSUMPTIONS &amp; LIMITATIONS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07430" y="827926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NEXT UP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07430" y="6631686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CONCLUTIONS &amp; DISCUSSION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3402844" y="82947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3773" y="712960"/>
            <a:ext cx="17520454" cy="8861079"/>
            <a:chOff x="0" y="0"/>
            <a:chExt cx="23360606" cy="118147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435803"/>
              <a:ext cx="11938000" cy="10943167"/>
            </a:xfrm>
            <a:custGeom>
              <a:avLst/>
              <a:gdLst/>
              <a:ahLst/>
              <a:cxnLst/>
              <a:rect r="r" b="b" t="t" l="l"/>
              <a:pathLst>
                <a:path h="10943167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10943166"/>
                  </a:lnTo>
                  <a:lnTo>
                    <a:pt x="0" y="10943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311606" y="0"/>
              <a:ext cx="11049000" cy="11814772"/>
            </a:xfrm>
            <a:custGeom>
              <a:avLst/>
              <a:gdLst/>
              <a:ahLst/>
              <a:cxnLst/>
              <a:rect r="r" b="b" t="t" l="l"/>
              <a:pathLst>
                <a:path h="11814772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1814772"/>
                  </a:lnTo>
                  <a:lnTo>
                    <a:pt x="0" y="1181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3845" y="1252330"/>
            <a:ext cx="17560310" cy="7782339"/>
            <a:chOff x="0" y="0"/>
            <a:chExt cx="23413747" cy="103764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420906"/>
              <a:ext cx="11938000" cy="9534640"/>
            </a:xfrm>
            <a:custGeom>
              <a:avLst/>
              <a:gdLst/>
              <a:ahLst/>
              <a:cxnLst/>
              <a:rect r="r" b="b" t="t" l="l"/>
              <a:pathLst>
                <a:path h="9534640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9534640"/>
                  </a:lnTo>
                  <a:lnTo>
                    <a:pt x="0" y="9534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364747" y="0"/>
              <a:ext cx="11049000" cy="10376452"/>
            </a:xfrm>
            <a:custGeom>
              <a:avLst/>
              <a:gdLst/>
              <a:ahLst/>
              <a:cxnLst/>
              <a:rect r="r" b="b" t="t" l="l"/>
              <a:pathLst>
                <a:path h="10376452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0376452"/>
                  </a:lnTo>
                  <a:lnTo>
                    <a:pt x="0" y="10376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76738" y="472472"/>
            <a:ext cx="17534524" cy="9342056"/>
            <a:chOff x="0" y="0"/>
            <a:chExt cx="23379365" cy="124560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421056"/>
              <a:ext cx="11938000" cy="9613963"/>
            </a:xfrm>
            <a:custGeom>
              <a:avLst/>
              <a:gdLst/>
              <a:ahLst/>
              <a:cxnLst/>
              <a:rect r="r" b="b" t="t" l="l"/>
              <a:pathLst>
                <a:path h="9613963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9613963"/>
                  </a:lnTo>
                  <a:lnTo>
                    <a:pt x="0" y="9613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330365" y="0"/>
              <a:ext cx="11049000" cy="12456075"/>
            </a:xfrm>
            <a:custGeom>
              <a:avLst/>
              <a:gdLst/>
              <a:ahLst/>
              <a:cxnLst/>
              <a:rect r="r" b="b" t="t" l="l"/>
              <a:pathLst>
                <a:path h="12456075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2456075"/>
                  </a:lnTo>
                  <a:lnTo>
                    <a:pt x="0" y="1245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3402844" y="82947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92165" y="1119359"/>
            <a:ext cx="17503670" cy="8048282"/>
            <a:chOff x="0" y="0"/>
            <a:chExt cx="23338226" cy="107310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550528"/>
              <a:ext cx="11938000" cy="9629987"/>
            </a:xfrm>
            <a:custGeom>
              <a:avLst/>
              <a:gdLst/>
              <a:ahLst/>
              <a:cxnLst/>
              <a:rect r="r" b="b" t="t" l="l"/>
              <a:pathLst>
                <a:path h="9629987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9629987"/>
                  </a:lnTo>
                  <a:lnTo>
                    <a:pt x="0" y="9629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289226" y="0"/>
              <a:ext cx="11049000" cy="10731043"/>
            </a:xfrm>
            <a:custGeom>
              <a:avLst/>
              <a:gdLst/>
              <a:ahLst/>
              <a:cxnLst/>
              <a:rect r="r" b="b" t="t" l="l"/>
              <a:pathLst>
                <a:path h="10731043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0731043"/>
                  </a:lnTo>
                  <a:lnTo>
                    <a:pt x="0" y="10731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5510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900353" y="4678112"/>
            <a:ext cx="4113179" cy="4087473"/>
            <a:chOff x="0" y="0"/>
            <a:chExt cx="1279723" cy="1271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80191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95033" y="4678112"/>
            <a:ext cx="4113179" cy="4087473"/>
            <a:chOff x="0" y="0"/>
            <a:chExt cx="1279723" cy="1271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74468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289311" y="4678112"/>
            <a:ext cx="4113179" cy="4087473"/>
            <a:chOff x="0" y="0"/>
            <a:chExt cx="1279723" cy="12717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21316" y="3653528"/>
            <a:ext cx="2049168" cy="20491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19617" y="3653528"/>
            <a:ext cx="2049168" cy="20491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933709" y="3653528"/>
            <a:ext cx="2049168" cy="204916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732628" y="4016965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563658" y="4016965"/>
            <a:ext cx="1160684" cy="1393835"/>
          </a:xfrm>
          <a:custGeom>
            <a:avLst/>
            <a:gdLst/>
            <a:ahLst/>
            <a:cxnLst/>
            <a:rect r="r" b="b" t="t" l="l"/>
            <a:pathLst>
              <a:path h="1393835" w="1160684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272985" y="3986188"/>
            <a:ext cx="1353071" cy="1353071"/>
          </a:xfrm>
          <a:custGeom>
            <a:avLst/>
            <a:gdLst/>
            <a:ahLst/>
            <a:cxnLst/>
            <a:rect r="r" b="b" t="t" l="l"/>
            <a:pathLst>
              <a:path h="1353071" w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343797" y="1174464"/>
            <a:ext cx="13617940" cy="133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8"/>
              </a:lnSpc>
              <a:spcBef>
                <a:spcPct val="0"/>
              </a:spcBef>
            </a:pPr>
            <a:r>
              <a:rPr lang="en-US" sz="7832" spc="767">
                <a:solidFill>
                  <a:srgbClr val="231F20"/>
                </a:solidFill>
                <a:latin typeface="Oswald Bold"/>
              </a:rPr>
              <a:t>CONCLUSION &amp; DISCUSSION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74589" y="5605654"/>
            <a:ext cx="3542623" cy="2654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7"/>
              </a:lnSpc>
            </a:pPr>
            <a:r>
              <a:rPr lang="en-US" sz="2222" spc="217">
                <a:solidFill>
                  <a:srgbClr val="FFFBFB"/>
                </a:solidFill>
                <a:latin typeface="DM Sans"/>
              </a:rPr>
              <a:t>We were unable to disprove the null hypothesis that the number of left-footed players does not impact the outcome of the match!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72688" y="5605654"/>
            <a:ext cx="3542623" cy="2654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7"/>
              </a:lnSpc>
            </a:pPr>
            <a:r>
              <a:rPr lang="en-US" sz="2222" spc="217">
                <a:solidFill>
                  <a:srgbClr val="FFFBFB"/>
                </a:solidFill>
                <a:latin typeface="DM Sans"/>
              </a:rPr>
              <a:t>We Couldn’t find any significant data to say there was an association between players' height and the outcome of the game.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78209" y="5605654"/>
            <a:ext cx="3542623" cy="296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"/>
              </a:lnSpc>
            </a:pPr>
            <a:r>
              <a:rPr lang="en-US" sz="2122" spc="208">
                <a:solidFill>
                  <a:srgbClr val="FFFBFB"/>
                </a:solidFill>
                <a:latin typeface="DM Sans"/>
              </a:rPr>
              <a:t>There was a significant difference between the winning teams' heaviest players and the losing teams' heaviest players. This might be an interesting topic to explore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382980" y="-5978118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605635" y="1060055"/>
            <a:ext cx="6329210" cy="8204323"/>
            <a:chOff x="0" y="0"/>
            <a:chExt cx="8438947" cy="109390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219474" y="0"/>
              <a:ext cx="4219474" cy="10939098"/>
            </a:xfrm>
            <a:custGeom>
              <a:avLst/>
              <a:gdLst/>
              <a:ahLst/>
              <a:cxnLst/>
              <a:rect r="r" b="b" t="t" l="l"/>
              <a:pathLst>
                <a:path h="10939098" w="4219474">
                  <a:moveTo>
                    <a:pt x="0" y="0"/>
                  </a:moveTo>
                  <a:lnTo>
                    <a:pt x="4219473" y="0"/>
                  </a:lnTo>
                  <a:lnTo>
                    <a:pt x="4219473" y="10939098"/>
                  </a:lnTo>
                  <a:lnTo>
                    <a:pt x="0" y="10939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7000"/>
              </a:blip>
              <a:stretch>
                <a:fillRect l="-117314" t="-231" r="-549782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19474" cy="10939098"/>
            </a:xfrm>
            <a:custGeom>
              <a:avLst/>
              <a:gdLst/>
              <a:ahLst/>
              <a:cxnLst/>
              <a:rect r="r" b="b" t="t" l="l"/>
              <a:pathLst>
                <a:path h="10939098" w="4219474">
                  <a:moveTo>
                    <a:pt x="0" y="0"/>
                  </a:moveTo>
                  <a:lnTo>
                    <a:pt x="4219474" y="0"/>
                  </a:lnTo>
                  <a:lnTo>
                    <a:pt x="4219474" y="10939098"/>
                  </a:lnTo>
                  <a:lnTo>
                    <a:pt x="0" y="10939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7000"/>
              </a:blip>
              <a:stretch>
                <a:fillRect l="-508057" t="-231" r="-159039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142191" y="3396305"/>
            <a:ext cx="9610044" cy="1948998"/>
            <a:chOff x="0" y="0"/>
            <a:chExt cx="3682024" cy="74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474235" y="3673321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142191" y="5777447"/>
            <a:ext cx="9610044" cy="1948998"/>
            <a:chOff x="0" y="0"/>
            <a:chExt cx="3682024" cy="74674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371799" y="6162574"/>
            <a:ext cx="1159455" cy="1178744"/>
          </a:xfrm>
          <a:custGeom>
            <a:avLst/>
            <a:gdLst/>
            <a:ahLst/>
            <a:cxnLst/>
            <a:rect r="r" b="b" t="t" l="l"/>
            <a:pathLst>
              <a:path h="1178744" w="1159455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142191" y="907655"/>
            <a:ext cx="7964486" cy="1518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95"/>
              </a:lnSpc>
            </a:pPr>
            <a:r>
              <a:rPr lang="en-US" sz="8982" spc="880">
                <a:solidFill>
                  <a:srgbClr val="231F20"/>
                </a:solidFill>
                <a:latin typeface="Oswald Bold"/>
              </a:rPr>
              <a:t>ASSUMPTIONS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08899" y="3624745"/>
            <a:ext cx="7132181" cy="153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229" indent="-238614" lvl="1">
              <a:lnSpc>
                <a:spcPts val="3050"/>
              </a:lnSpc>
              <a:spcBef>
                <a:spcPct val="0"/>
              </a:spcBef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Benched players were considered as if they were substituted into the match at some point.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3908899" y="6348586"/>
            <a:ext cx="7132181" cy="75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Own goals were considered mistakes and not included in individual players' goals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097069" y="10022841"/>
            <a:ext cx="7190931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737373"/>
                </a:solidFill>
                <a:latin typeface="Canva Sans"/>
              </a:rPr>
              <a:t>Off to a Disappointing Start -  Euro Sports -  https://www.eurosport.fr</a:t>
            </a: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82799" y="664311"/>
            <a:ext cx="5977154" cy="8905611"/>
          </a:xfrm>
          <a:custGeom>
            <a:avLst/>
            <a:gdLst/>
            <a:ahLst/>
            <a:cxnLst/>
            <a:rect r="r" b="b" t="t" l="l"/>
            <a:pathLst>
              <a:path h="8905611" w="5977154">
                <a:moveTo>
                  <a:pt x="0" y="0"/>
                </a:moveTo>
                <a:lnTo>
                  <a:pt x="5977154" y="0"/>
                </a:lnTo>
                <a:lnTo>
                  <a:pt x="5977154" y="8905610"/>
                </a:lnTo>
                <a:lnTo>
                  <a:pt x="0" y="8905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</a:blip>
            <a:stretch>
              <a:fillRect l="-162861" t="0" r="-1203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17458" y="1181100"/>
            <a:ext cx="8294040" cy="142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922"/>
              </a:lnSpc>
            </a:pPr>
            <a:r>
              <a:rPr lang="en-US" sz="10402" spc="1019">
                <a:solidFill>
                  <a:srgbClr val="231F20"/>
                </a:solidFill>
                <a:latin typeface="Oswald Bold"/>
              </a:rPr>
              <a:t>LIMITATIONS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8951" y="3058720"/>
            <a:ext cx="8502547" cy="468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2256" indent="-341128" lvl="1">
              <a:lnSpc>
                <a:spcPts val="5372"/>
              </a:lnSpc>
              <a:buFont typeface="Arial"/>
              <a:buChar char="•"/>
            </a:pPr>
            <a:r>
              <a:rPr lang="en-US" sz="3160" spc="309">
                <a:solidFill>
                  <a:srgbClr val="231F20"/>
                </a:solidFill>
                <a:latin typeface="DM Sans"/>
              </a:rPr>
              <a:t>Time in pitch for the players was not considered.</a:t>
            </a:r>
          </a:p>
          <a:p>
            <a:pPr marL="682256" indent="-341128" lvl="1">
              <a:lnSpc>
                <a:spcPts val="5372"/>
              </a:lnSpc>
              <a:buFont typeface="Arial"/>
              <a:buChar char="•"/>
            </a:pPr>
            <a:r>
              <a:rPr lang="en-US" sz="3160" spc="309">
                <a:solidFill>
                  <a:srgbClr val="231F20"/>
                </a:solidFill>
                <a:latin typeface="DM Sans"/>
              </a:rPr>
              <a:t>Matches/teams/players were analysed in respective tournaments, not as a whole.</a:t>
            </a:r>
          </a:p>
          <a:p>
            <a:pPr marL="682256" indent="-341128" lvl="1">
              <a:lnSpc>
                <a:spcPts val="5372"/>
              </a:lnSpc>
              <a:buFont typeface="Arial"/>
              <a:buChar char="•"/>
            </a:pPr>
            <a:r>
              <a:rPr lang="en-US" sz="3160" spc="309">
                <a:solidFill>
                  <a:srgbClr val="231F20"/>
                </a:solidFill>
                <a:latin typeface="DM Sans"/>
              </a:rPr>
              <a:t>Spatio-temporal data was not utilized.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97069" y="10022841"/>
            <a:ext cx="7190931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737373"/>
                </a:solidFill>
                <a:latin typeface="Canva Sans"/>
              </a:rPr>
              <a:t>Off to a Disappointing Start -  Hungary Today -  https://hungarytoday.hu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7923">
            <a:off x="-5959915" y="49826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8888" y="1195362"/>
            <a:ext cx="890409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NEXT UP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634791" y="3435433"/>
            <a:ext cx="13624509" cy="5689114"/>
            <a:chOff x="0" y="0"/>
            <a:chExt cx="18166012" cy="758548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1144452"/>
              <a:ext cx="4545776" cy="3645039"/>
              <a:chOff x="0" y="0"/>
              <a:chExt cx="1075555" cy="86243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075555" cy="862436"/>
              </a:xfrm>
              <a:custGeom>
                <a:avLst/>
                <a:gdLst/>
                <a:ahLst/>
                <a:cxnLst/>
                <a:rect r="r" b="b" t="t" l="l"/>
                <a:pathLst>
                  <a:path h="862436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4959133"/>
              <a:ext cx="4545776" cy="1313176"/>
              <a:chOff x="0" y="0"/>
              <a:chExt cx="1075555" cy="31070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7457365" y="2457628"/>
              <a:ext cx="4545776" cy="3645039"/>
              <a:chOff x="0" y="0"/>
              <a:chExt cx="1075555" cy="86243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75555" cy="862436"/>
              </a:xfrm>
              <a:custGeom>
                <a:avLst/>
                <a:gdLst/>
                <a:ahLst/>
                <a:cxnLst/>
                <a:rect r="r" b="b" t="t" l="l"/>
                <a:pathLst>
                  <a:path h="862436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7457365" y="6272309"/>
              <a:ext cx="4545776" cy="1313176"/>
              <a:chOff x="0" y="0"/>
              <a:chExt cx="1075555" cy="31070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3620236" y="0"/>
              <a:ext cx="4545776" cy="3645039"/>
              <a:chOff x="0" y="0"/>
              <a:chExt cx="1075555" cy="86243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075555" cy="862436"/>
              </a:xfrm>
              <a:custGeom>
                <a:avLst/>
                <a:gdLst/>
                <a:ahLst/>
                <a:cxnLst/>
                <a:rect r="r" b="b" t="t" l="l"/>
                <a:pathLst>
                  <a:path h="862436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3620236" y="3814681"/>
              <a:ext cx="4545776" cy="1313176"/>
              <a:chOff x="0" y="0"/>
              <a:chExt cx="1075555" cy="31070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-1885381">
              <a:off x="12243384" y="6102667"/>
              <a:ext cx="2753704" cy="777921"/>
            </a:xfrm>
            <a:custGeom>
              <a:avLst/>
              <a:gdLst/>
              <a:ahLst/>
              <a:cxnLst/>
              <a:rect r="r" b="b" t="t" l="l"/>
              <a:pathLst>
                <a:path h="777921" w="2753704">
                  <a:moveTo>
                    <a:pt x="0" y="0"/>
                  </a:moveTo>
                  <a:lnTo>
                    <a:pt x="2753704" y="0"/>
                  </a:lnTo>
                  <a:lnTo>
                    <a:pt x="2753704" y="777921"/>
                  </a:lnTo>
                  <a:lnTo>
                    <a:pt x="0" y="777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291304" y="5248467"/>
              <a:ext cx="3963168" cy="685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45"/>
                </a:lnSpc>
                <a:spcBef>
                  <a:spcPct val="0"/>
                </a:spcBef>
              </a:pPr>
              <a:r>
                <a:rPr lang="en-US" sz="3148" spc="308">
                  <a:solidFill>
                    <a:srgbClr val="231F20"/>
                  </a:solidFill>
                  <a:latin typeface="Oswald"/>
                </a:rPr>
                <a:t>STEP 1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325709" y="1426678"/>
              <a:ext cx="3928763" cy="2762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9"/>
                </a:lnSpc>
              </a:pPr>
              <a:r>
                <a:rPr lang="en-US" sz="2407">
                  <a:solidFill>
                    <a:srgbClr val="100F0D"/>
                  </a:solidFill>
                  <a:latin typeface="Montserrat Light"/>
                </a:rPr>
                <a:t>Take the playing time of each player into consideration when analysing the data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7748669" y="6561643"/>
              <a:ext cx="3963168" cy="685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45"/>
                </a:lnSpc>
                <a:spcBef>
                  <a:spcPct val="0"/>
                </a:spcBef>
              </a:pPr>
              <a:r>
                <a:rPr lang="en-US" sz="3148" spc="308">
                  <a:solidFill>
                    <a:srgbClr val="231F20"/>
                  </a:solidFill>
                  <a:latin typeface="Oswald"/>
                </a:rPr>
                <a:t>STEP 2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7783074" y="2739854"/>
              <a:ext cx="3928763" cy="2762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9"/>
                </a:lnSpc>
              </a:pPr>
              <a:r>
                <a:rPr lang="en-US" sz="2407">
                  <a:solidFill>
                    <a:srgbClr val="100F0D"/>
                  </a:solidFill>
                  <a:latin typeface="Montserrat Light"/>
                </a:rPr>
                <a:t>Explore the other tournaments, and take all of them as one and analyse the data.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3911540" y="4104015"/>
              <a:ext cx="3963168" cy="685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45"/>
                </a:lnSpc>
                <a:spcBef>
                  <a:spcPct val="0"/>
                </a:spcBef>
              </a:pPr>
              <a:r>
                <a:rPr lang="en-US" sz="3148" spc="308">
                  <a:solidFill>
                    <a:srgbClr val="231F20"/>
                  </a:solidFill>
                  <a:latin typeface="Oswald"/>
                </a:rPr>
                <a:t>STEP 3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3945945" y="282226"/>
              <a:ext cx="3928763" cy="2762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9"/>
                </a:lnSpc>
              </a:pPr>
              <a:r>
                <a:rPr lang="en-US" sz="2407">
                  <a:solidFill>
                    <a:srgbClr val="100F0D"/>
                  </a:solidFill>
                  <a:latin typeface="Montserrat Light"/>
                </a:rPr>
                <a:t>Use the Spatio-Temporal data to make a network model and analyse the resulting data</a:t>
              </a:r>
            </a:p>
          </p:txBody>
        </p:sp>
        <p:sp>
          <p:nvSpPr>
            <p:cNvPr name="Freeform 32" id="32"/>
            <p:cNvSpPr/>
            <p:nvPr/>
          </p:nvSpPr>
          <p:spPr>
            <a:xfrm flipH="true" flipV="false" rot="-8970905">
              <a:off x="4770370" y="5506252"/>
              <a:ext cx="2753704" cy="777921"/>
            </a:xfrm>
            <a:custGeom>
              <a:avLst/>
              <a:gdLst/>
              <a:ahLst/>
              <a:cxnLst/>
              <a:rect r="r" b="b" t="t" l="l"/>
              <a:pathLst>
                <a:path h="777921" w="2753704">
                  <a:moveTo>
                    <a:pt x="2753704" y="0"/>
                  </a:moveTo>
                  <a:lnTo>
                    <a:pt x="0" y="0"/>
                  </a:lnTo>
                  <a:lnTo>
                    <a:pt x="0" y="777921"/>
                  </a:lnTo>
                  <a:lnTo>
                    <a:pt x="2753704" y="777921"/>
                  </a:lnTo>
                  <a:lnTo>
                    <a:pt x="2753704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836286" y="2853600"/>
            <a:ext cx="8187907" cy="373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0"/>
              </a:lnSpc>
            </a:pPr>
            <a:r>
              <a:rPr lang="en-US" sz="2186">
                <a:solidFill>
                  <a:srgbClr val="100F0D"/>
                </a:solidFill>
                <a:latin typeface="Montserrat Light"/>
              </a:rPr>
              <a:t>Things that will be </a:t>
            </a:r>
            <a:r>
              <a:rPr lang="en-US" sz="2186">
                <a:solidFill>
                  <a:srgbClr val="100F0D"/>
                </a:solidFill>
                <a:latin typeface="Montserrat Light Bold"/>
              </a:rPr>
              <a:t>neat</a:t>
            </a:r>
            <a:r>
              <a:rPr lang="en-US" sz="2186">
                <a:solidFill>
                  <a:srgbClr val="100F0D"/>
                </a:solidFill>
                <a:latin typeface="Montserrat Light"/>
              </a:rPr>
              <a:t> to try out</a:t>
            </a:r>
          </a:p>
        </p:txBody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52000">
            <a:off x="6080651" y="3087493"/>
            <a:ext cx="6370866" cy="6584897"/>
          </a:xfrm>
          <a:custGeom>
            <a:avLst/>
            <a:gdLst/>
            <a:ahLst/>
            <a:cxnLst/>
            <a:rect r="r" b="b" t="t" l="l"/>
            <a:pathLst>
              <a:path h="6584897" w="6370866">
                <a:moveTo>
                  <a:pt x="0" y="1615997"/>
                </a:moveTo>
                <a:lnTo>
                  <a:pt x="4640512" y="0"/>
                </a:lnTo>
                <a:lnTo>
                  <a:pt x="6370866" y="4968900"/>
                </a:lnTo>
                <a:lnTo>
                  <a:pt x="1730354" y="6584897"/>
                </a:lnTo>
                <a:lnTo>
                  <a:pt x="0" y="1615997"/>
                </a:lnTo>
                <a:close/>
              </a:path>
            </a:pathLst>
          </a:custGeom>
          <a:blipFill>
            <a:blip r:embed="rId2"/>
            <a:stretch>
              <a:fillRect l="-3640" t="-272" r="-5435" b="-5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79738" y="469552"/>
            <a:ext cx="8928525" cy="284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27"/>
              </a:lnSpc>
            </a:pPr>
            <a:r>
              <a:rPr lang="en-US" sz="8208" spc="804">
                <a:solidFill>
                  <a:srgbClr val="FFFFFF"/>
                </a:solidFill>
                <a:latin typeface="Oswald Bold"/>
              </a:rPr>
              <a:t>THANK YOU FOR LISTENING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>
            <a:alphaModFix amt="59000"/>
          </a:blip>
          <a:srcRect l="5314" t="9077" r="3763" b="0"/>
          <a:stretch>
            <a:fillRect/>
          </a:stretch>
        </p:blipFill>
        <p:spPr>
          <a:xfrm flipH="false" flipV="false" rot="0">
            <a:off x="6809166" y="3749157"/>
            <a:ext cx="4913837" cy="4483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94457" y="1060055"/>
            <a:ext cx="6140388" cy="8198245"/>
          </a:xfrm>
          <a:custGeom>
            <a:avLst/>
            <a:gdLst/>
            <a:ahLst/>
            <a:cxnLst/>
            <a:rect r="r" b="b" t="t" l="l"/>
            <a:pathLst>
              <a:path h="8198245" w="6140388">
                <a:moveTo>
                  <a:pt x="0" y="0"/>
                </a:moveTo>
                <a:lnTo>
                  <a:pt x="6140388" y="0"/>
                </a:lnTo>
                <a:lnTo>
                  <a:pt x="6140388" y="8198245"/>
                </a:lnTo>
                <a:lnTo>
                  <a:pt x="0" y="8198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7000"/>
            </a:blip>
            <a:stretch>
              <a:fillRect l="-87253" t="-6061" r="-54266" b="-145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142191" y="3396305"/>
            <a:ext cx="9610044" cy="1948998"/>
            <a:chOff x="0" y="0"/>
            <a:chExt cx="3682024" cy="746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42191" y="5777447"/>
            <a:ext cx="9610044" cy="1948998"/>
            <a:chOff x="0" y="0"/>
            <a:chExt cx="3682024" cy="7467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474235" y="6165086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908899" y="5958304"/>
            <a:ext cx="7554573" cy="153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Football data can be used to answer a variety of questions about the sport. This includes questions about player performance, team strategy, and the overall dynamics of the game.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426637" y="3805198"/>
            <a:ext cx="1251845" cy="1131212"/>
          </a:xfrm>
          <a:custGeom>
            <a:avLst/>
            <a:gdLst/>
            <a:ahLst/>
            <a:cxnLst/>
            <a:rect r="r" b="b" t="t" l="l"/>
            <a:pathLst>
              <a:path h="1131212" w="1251845">
                <a:moveTo>
                  <a:pt x="0" y="0"/>
                </a:moveTo>
                <a:lnTo>
                  <a:pt x="1251844" y="0"/>
                </a:lnTo>
                <a:lnTo>
                  <a:pt x="1251844" y="1131213"/>
                </a:lnTo>
                <a:lnTo>
                  <a:pt x="0" y="11312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142191" y="888605"/>
            <a:ext cx="7416941" cy="164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60"/>
              </a:lnSpc>
            </a:pPr>
            <a:r>
              <a:rPr lang="en-US" sz="9681" spc="948">
                <a:solidFill>
                  <a:srgbClr val="231F20"/>
                </a:solidFill>
                <a:latin typeface="Oswald Bold"/>
              </a:rPr>
              <a:t>MOTIVATION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08899" y="3624745"/>
            <a:ext cx="7132181" cy="1154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Our motivation to work on the football dataset came from our love for the sport and because it has a global fan base.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29517" y="10022841"/>
            <a:ext cx="5958483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737373"/>
                </a:solidFill>
                <a:latin typeface="Canva Sans"/>
              </a:rPr>
              <a:t>PSG Win over Milan -  PSG Official Website -  https://en.psg.fr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1733" y="914400"/>
            <a:ext cx="8097687" cy="223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500" spc="637">
                <a:solidFill>
                  <a:srgbClr val="231F20"/>
                </a:solidFill>
                <a:latin typeface="Oswald Bold"/>
              </a:rPr>
              <a:t>OUR RESEARCH QUESTION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61733" y="3336639"/>
            <a:ext cx="6065708" cy="679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2"/>
              </a:lnSpc>
            </a:pPr>
            <a:r>
              <a:rPr lang="en-US" sz="3744">
                <a:solidFill>
                  <a:srgbClr val="000000"/>
                </a:solidFill>
                <a:latin typeface="DM Sans Bold Italics"/>
              </a:rPr>
              <a:t>Primary:</a:t>
            </a:r>
            <a:r>
              <a:rPr lang="en-US" sz="3744">
                <a:solidFill>
                  <a:srgbClr val="000000"/>
                </a:solidFill>
                <a:latin typeface="DM Sans Italics"/>
              </a:rPr>
              <a:t> Does having more left-footers affect the outcome of football matches in the English Premier League?</a:t>
            </a:r>
          </a:p>
          <a:p>
            <a:pPr>
              <a:lnSpc>
                <a:spcPts val="4682"/>
              </a:lnSpc>
            </a:pPr>
          </a:p>
          <a:p>
            <a:pPr>
              <a:lnSpc>
                <a:spcPts val="3842"/>
              </a:lnSpc>
            </a:pPr>
            <a:r>
              <a:rPr lang="en-US" sz="2744">
                <a:solidFill>
                  <a:srgbClr val="000000"/>
                </a:solidFill>
                <a:latin typeface="DM Sans Italics"/>
              </a:rPr>
              <a:t>Secondary: Do other physical properties of (a) player/s affect the outcome of a match?</a:t>
            </a:r>
          </a:p>
          <a:p>
            <a:pPr marL="592514" indent="-296257" lvl="1">
              <a:lnSpc>
                <a:spcPts val="3842"/>
              </a:lnSpc>
              <a:buFont typeface="Arial"/>
              <a:buChar char="•"/>
            </a:pPr>
            <a:r>
              <a:rPr lang="en-US" sz="2744">
                <a:solidFill>
                  <a:srgbClr val="000000"/>
                </a:solidFill>
                <a:latin typeface="DM Sans Italics"/>
              </a:rPr>
              <a:t>Height of players </a:t>
            </a:r>
            <a:r>
              <a:rPr lang="en-US" sz="2744">
                <a:solidFill>
                  <a:srgbClr val="727171"/>
                </a:solidFill>
                <a:latin typeface="DM Sans Italics"/>
              </a:rPr>
              <a:t>(min/max/avg)</a:t>
            </a:r>
          </a:p>
          <a:p>
            <a:pPr marL="592514" indent="-296257" lvl="1">
              <a:lnSpc>
                <a:spcPts val="3842"/>
              </a:lnSpc>
              <a:buFont typeface="Arial"/>
              <a:buChar char="•"/>
            </a:pPr>
            <a:r>
              <a:rPr lang="en-US" sz="2744">
                <a:solidFill>
                  <a:srgbClr val="000000"/>
                </a:solidFill>
                <a:latin typeface="DM Sans Italics"/>
              </a:rPr>
              <a:t>Weight of players </a:t>
            </a:r>
            <a:r>
              <a:rPr lang="en-US" sz="2744">
                <a:solidFill>
                  <a:srgbClr val="727171"/>
                </a:solidFill>
                <a:latin typeface="DM Sans Italics"/>
              </a:rPr>
              <a:t>(min/max/avg)</a:t>
            </a:r>
          </a:p>
          <a:p>
            <a:pPr marL="0" indent="0" lvl="0">
              <a:lnSpc>
                <a:spcPts val="3982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383772" y="3853859"/>
            <a:ext cx="4344852" cy="3515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682"/>
              </a:lnSpc>
              <a:spcBef>
                <a:spcPct val="0"/>
              </a:spcBef>
            </a:pPr>
            <a:r>
              <a:rPr lang="en-US" sz="3344">
                <a:solidFill>
                  <a:srgbClr val="000000"/>
                </a:solidFill>
                <a:latin typeface="DM Sans Bold Italics"/>
              </a:rPr>
              <a:t>Null Hypothesis</a:t>
            </a:r>
            <a:r>
              <a:rPr lang="en-US" sz="3344">
                <a:solidFill>
                  <a:srgbClr val="000000"/>
                </a:solidFill>
                <a:latin typeface="DM Sans Italics"/>
              </a:rPr>
              <a:t> - The number of left-footed players does not impact the outcome of the match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5084777" y="6259532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39055" y="4673593"/>
            <a:ext cx="6398844" cy="6398844"/>
          </a:xfrm>
          <a:custGeom>
            <a:avLst/>
            <a:gdLst/>
            <a:ahLst/>
            <a:cxnLst/>
            <a:rect r="r" b="b" t="t" l="l"/>
            <a:pathLst>
              <a:path h="6398844" w="6398844">
                <a:moveTo>
                  <a:pt x="0" y="0"/>
                </a:moveTo>
                <a:lnTo>
                  <a:pt x="6398844" y="0"/>
                </a:lnTo>
                <a:lnTo>
                  <a:pt x="6398844" y="6398845"/>
                </a:lnTo>
                <a:lnTo>
                  <a:pt x="0" y="6398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20102" y="3404644"/>
            <a:ext cx="7942168" cy="118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94"/>
              </a:lnSpc>
            </a:pPr>
            <a:r>
              <a:rPr lang="en-US" sz="7024" spc="688">
                <a:solidFill>
                  <a:srgbClr val="FFFFFF"/>
                </a:solidFill>
                <a:latin typeface="Oswald Bold"/>
              </a:rPr>
              <a:t>ABOUT THE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20102" y="5086350"/>
            <a:ext cx="5741759" cy="470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0"/>
              </a:lnSpc>
            </a:pPr>
            <a:r>
              <a:rPr lang="en-US" sz="2993" spc="293">
                <a:solidFill>
                  <a:srgbClr val="F5FFF5"/>
                </a:solidFill>
                <a:latin typeface="DM Sans"/>
              </a:rPr>
              <a:t>The data was from publicly available (spatio-temporal) football data (study published in Nature, Scientific Data) which has metrics from the top five European matches and the World Cup.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45376" y="3069047"/>
            <a:ext cx="6742624" cy="87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Pappalardo, L., Cintia, P., Rossi, A. et al. A public data set of spatio-temporal match events in soccer competitions. Sci Data 6, 236 (2019). https://doi.org/10.1038/s41597-019-0247-7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5084777" y="6259532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20102" y="3404644"/>
            <a:ext cx="7942168" cy="118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94"/>
              </a:lnSpc>
            </a:pPr>
            <a:r>
              <a:rPr lang="en-US" sz="7024" spc="688">
                <a:solidFill>
                  <a:srgbClr val="FFFFFF"/>
                </a:solidFill>
                <a:latin typeface="Oswald Bold"/>
              </a:rPr>
              <a:t>ABOUT THE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20102" y="5095875"/>
            <a:ext cx="5741759" cy="351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</a:rPr>
              <a:t>The data was arranged as Matches, Events, and Individual data.</a:t>
            </a:r>
          </a:p>
          <a:p>
            <a:pPr>
              <a:lnSpc>
                <a:spcPts val="3992"/>
              </a:lnSpc>
            </a:pPr>
          </a:p>
          <a:p>
            <a:pPr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</a:rPr>
              <a:t>In Complex nested JSON and CSV files</a:t>
            </a:r>
          </a:p>
          <a:p>
            <a:pPr algn="l">
              <a:lnSpc>
                <a:spcPts val="3992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349972" y="3530304"/>
            <a:ext cx="7202160" cy="327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87"/>
              </a:lnSpc>
              <a:spcBef>
                <a:spcPct val="0"/>
              </a:spcBef>
            </a:pPr>
            <a:r>
              <a:rPr lang="en-US" sz="19411">
                <a:solidFill>
                  <a:srgbClr val="231F20"/>
                </a:solidFill>
                <a:latin typeface="Oswald Bold"/>
              </a:rPr>
              <a:t>~40 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17043" y="6739028"/>
            <a:ext cx="23422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Datapoints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295060" y="7071384"/>
            <a:ext cx="6506443" cy="1603262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7472" y="6672678"/>
            <a:ext cx="7673056" cy="7673056"/>
          </a:xfrm>
          <a:custGeom>
            <a:avLst/>
            <a:gdLst/>
            <a:ahLst/>
            <a:cxnLst/>
            <a:rect r="r" b="b" t="t" l="l"/>
            <a:pathLst>
              <a:path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4816" y="5501099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39534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10099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74426" y="3206190"/>
            <a:ext cx="3474003" cy="647719"/>
            <a:chOff x="0" y="0"/>
            <a:chExt cx="914964" cy="1705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Matches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218805" y="3206190"/>
            <a:ext cx="3474003" cy="647719"/>
            <a:chOff x="0" y="0"/>
            <a:chExt cx="914964" cy="1705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Events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284209" y="3206190"/>
            <a:ext cx="3474003" cy="647719"/>
            <a:chOff x="0" y="0"/>
            <a:chExt cx="914964" cy="1705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Indivdual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538487" y="6067166"/>
            <a:ext cx="1211025" cy="1211025"/>
          </a:xfrm>
          <a:custGeom>
            <a:avLst/>
            <a:gdLst/>
            <a:ahLst/>
            <a:cxnLst/>
            <a:rect r="r" b="b" t="t" l="l"/>
            <a:pathLst>
              <a:path h="1211025" w="1211025">
                <a:moveTo>
                  <a:pt x="0" y="0"/>
                </a:moveTo>
                <a:lnTo>
                  <a:pt x="1211026" y="0"/>
                </a:lnTo>
                <a:lnTo>
                  <a:pt x="1211026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5135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023770" y="7891202"/>
            <a:ext cx="1211025" cy="1211025"/>
          </a:xfrm>
          <a:custGeom>
            <a:avLst/>
            <a:gdLst/>
            <a:ahLst/>
            <a:cxnLst/>
            <a:rect r="r" b="b" t="t" l="l"/>
            <a:pathLst>
              <a:path h="1211025" w="1211025">
                <a:moveTo>
                  <a:pt x="0" y="0"/>
                </a:moveTo>
                <a:lnTo>
                  <a:pt x="1211025" y="0"/>
                </a:lnTo>
                <a:lnTo>
                  <a:pt x="1211025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1882" r="-23464" b="-1552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182684" y="7739466"/>
            <a:ext cx="954793" cy="1518834"/>
          </a:xfrm>
          <a:custGeom>
            <a:avLst/>
            <a:gdLst/>
            <a:ahLst/>
            <a:cxnLst/>
            <a:rect r="r" b="b" t="t" l="l"/>
            <a:pathLst>
              <a:path h="1518834" w="954793">
                <a:moveTo>
                  <a:pt x="0" y="0"/>
                </a:moveTo>
                <a:lnTo>
                  <a:pt x="954793" y="0"/>
                </a:lnTo>
                <a:lnTo>
                  <a:pt x="954793" y="1518834"/>
                </a:lnTo>
                <a:lnTo>
                  <a:pt x="0" y="15188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887170" y="1277407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ABOUT THE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30975" y="4045241"/>
            <a:ext cx="3360904" cy="170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each match Included season, teams, players for each team, their match highlights, referees details etc.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138875" y="4042536"/>
            <a:ext cx="6254887" cy="6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Spatiotemporal data including passes, throw-ins, free kicks etc.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40758" y="4045241"/>
            <a:ext cx="3360904" cy="102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Details about players, coaches, referees, teams etc. 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9206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589541" y="5472067"/>
            <a:ext cx="151089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542437" y="5240576"/>
            <a:ext cx="501082" cy="5010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90716" y="6537441"/>
            <a:ext cx="3204526" cy="3129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Data had to be </a:t>
            </a:r>
            <a:r>
              <a:rPr lang="en-US" sz="1844" spc="180">
                <a:solidFill>
                  <a:srgbClr val="231F20"/>
                </a:solidFill>
                <a:latin typeface="DM Sans Bold"/>
              </a:rPr>
              <a:t>manually extracted</a:t>
            </a:r>
            <a:r>
              <a:rPr lang="en-US" sz="1844" spc="180">
                <a:solidFill>
                  <a:srgbClr val="231F20"/>
                </a:solidFill>
                <a:latin typeface="DM Sans"/>
              </a:rPr>
              <a:t> as it was in the form of </a:t>
            </a:r>
            <a:r>
              <a:rPr lang="en-US" sz="1844" spc="180" u="sng">
                <a:solidFill>
                  <a:srgbClr val="231F20"/>
                </a:solidFill>
                <a:latin typeface="DM Sans"/>
              </a:rPr>
              <a:t>complex nested JSON and CSV files</a:t>
            </a:r>
            <a:r>
              <a:rPr lang="en-US" sz="1844" spc="180">
                <a:solidFill>
                  <a:srgbClr val="231F20"/>
                </a:solidFill>
                <a:latin typeface="DM Sans"/>
              </a:rPr>
              <a:t>. Special considerations were needed as </a:t>
            </a:r>
            <a:r>
              <a:rPr lang="en-US" sz="1844" spc="180">
                <a:solidFill>
                  <a:srgbClr val="231F20"/>
                </a:solidFill>
                <a:latin typeface="DM Sans Bold"/>
              </a:rPr>
              <a:t>some data was not collected in some countries and tournaments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79206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59451" y="5941547"/>
            <a:ext cx="3467055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EXTRACT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079545" y="1922062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842777" y="5241989"/>
            <a:ext cx="501082" cy="50108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079545" y="2340612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248619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248619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4011851" y="5240576"/>
            <a:ext cx="501082" cy="50108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491055" y="6538853"/>
            <a:ext cx="3204526" cy="126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Somewhat clean. We needed to consider some “0” values and “null” (str) values.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01761" y="5942960"/>
            <a:ext cx="2709833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CLEAN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60129" y="6538853"/>
            <a:ext cx="3204526" cy="944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Analysis was done in python with the help of specific libraries.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70836" y="5942960"/>
            <a:ext cx="2709833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ANALYSE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3402844" y="82947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006543" y="1475236"/>
            <a:ext cx="12274915" cy="8193583"/>
          </a:xfrm>
          <a:custGeom>
            <a:avLst/>
            <a:gdLst/>
            <a:ahLst/>
            <a:cxnLst/>
            <a:rect r="r" b="b" t="t" l="l"/>
            <a:pathLst>
              <a:path h="8193583" w="12274915">
                <a:moveTo>
                  <a:pt x="0" y="0"/>
                </a:moveTo>
                <a:lnTo>
                  <a:pt x="12274914" y="0"/>
                </a:lnTo>
                <a:lnTo>
                  <a:pt x="12274914" y="8193583"/>
                </a:lnTo>
                <a:lnTo>
                  <a:pt x="0" y="81935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79160" y="91425"/>
            <a:ext cx="953701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VISUALIZATION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DAF0hYpAV6A</dc:identifier>
  <dcterms:modified xsi:type="dcterms:W3CDTF">2011-08-01T06:04:30Z</dcterms:modified>
  <cp:revision>1</cp:revision>
  <dc:title>Grey minimalist business project presentation </dc:title>
</cp:coreProperties>
</file>